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Economica"/>
      <p:regular r:id="rId19"/>
      <p:bold r:id="rId20"/>
      <p:italic r:id="rId21"/>
      <p:boldItalic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bold.fntdata"/><Relationship Id="rId22" Type="http://schemas.openxmlformats.org/officeDocument/2006/relationships/font" Target="fonts/Economica-boldItalic.fntdata"/><Relationship Id="rId21" Type="http://schemas.openxmlformats.org/officeDocument/2006/relationships/font" Target="fonts/Economica-italic.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Economica-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rPr>
              <a:t>Selección natural y adaptación</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Escaneo genómico para detectar variación genética adaptativa</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Genética/genética del paisaje</a:t>
            </a:r>
            <a:endParaRPr sz="1000">
              <a:solidFill>
                <a:schemeClr val="dk1"/>
              </a:solidFill>
            </a:endParaRPr>
          </a:p>
          <a:p>
            <a:pPr indent="0" lvl="0" marL="0" rtl="0" algn="l">
              <a:spcBef>
                <a:spcPts val="0"/>
              </a:spcBef>
              <a:spcAft>
                <a:spcPts val="0"/>
              </a:spcAft>
              <a:buNone/>
            </a:pPr>
            <a:r>
              <a:rPr lang="en" sz="1000">
                <a:solidFill>
                  <a:schemeClr val="dk1"/>
                </a:solidFill>
              </a:rPr>
              <a:t>Estudios de caso (a definir)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60626a5a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60626a5a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60626a5a4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60626a5a4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sinonimas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6b620c340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6b620c340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6ef035cf9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6ef035cf9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372c55911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372c55911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606478d1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606478d1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606478d1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606478d11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 las figuras de “Discriminant function” cada bloque representa la </a:t>
            </a:r>
            <a:r>
              <a:rPr lang="en"/>
              <a:t>expresión</a:t>
            </a:r>
            <a:r>
              <a:rPr lang="en"/>
              <a:t> de genes. Los naranjas de poblaciones costeras y azules de poblaciones costa afuera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La figura a la izquerda representa la expresion de genes del coral y la de la derecha es la expresion de genes de sus symbiontes (Symbiodinium sp.).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Finalmente los integrales llenos son poblaciones naturales de costa afuera y costera y los integrales </a:t>
            </a:r>
            <a:r>
              <a:rPr lang="en"/>
              <a:t>vacíos</a:t>
            </a:r>
            <a:r>
              <a:rPr lang="en"/>
              <a:t> son poblaciones transplantadas a poblaciones inversas (costa afuera a costera y costera a costa afuera)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 punto de esta figura es que la </a:t>
            </a:r>
            <a:r>
              <a:rPr lang="en"/>
              <a:t>expresión</a:t>
            </a:r>
            <a:r>
              <a:rPr lang="en"/>
              <a:t> de genes de los corales y sus simbiontes son dependientes a el ambiente en donde se encuentran y se pueden cambiar en manera </a:t>
            </a:r>
            <a:r>
              <a:rPr lang="en"/>
              <a:t>plástica</a:t>
            </a:r>
            <a:r>
              <a:rPr lang="en"/>
              <a:t> </a:t>
            </a:r>
            <a:r>
              <a:rPr lang="en"/>
              <a:t>dependiendo</a:t>
            </a:r>
            <a:r>
              <a:rPr lang="en"/>
              <a:t> al medio ambiente. Esto es un ejemplo de aclimatacion pero </a:t>
            </a:r>
            <a:r>
              <a:rPr lang="en"/>
              <a:t>quizás</a:t>
            </a:r>
            <a:r>
              <a:rPr lang="en"/>
              <a:t> la capacidad de aclimartizar es adaptivo?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606478d11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606478d11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Dentro de 10 mil anos, el Arenque Atlantico ha colonizado el Mar Baltico en donde la agua es mas salina y turbio. Usando las genomas de poblaciones de Arenques Atlanticos que viven en el Mar Atlantico y el Mar Baltico, los investigadores identificaron un cambio significante en la frequencia de alelos de un rodopsina. Esta rodopsina, con un cambio amino acido en </a:t>
            </a:r>
            <a:r>
              <a:rPr i="1" lang="en" sz="1150">
                <a:solidFill>
                  <a:srgbClr val="262626"/>
                </a:solidFill>
                <a:highlight>
                  <a:srgbClr val="F6F6F6"/>
                </a:highlight>
              </a:rPr>
              <a:t>rodopsina</a:t>
            </a:r>
            <a:r>
              <a:rPr lang="en" sz="1150">
                <a:solidFill>
                  <a:srgbClr val="262626"/>
                </a:solidFill>
                <a:highlight>
                  <a:srgbClr val="F6F6F6"/>
                </a:highlight>
              </a:rPr>
              <a:t> (Phe261Tyr) se espicula que ayuda a los Arenques del Mar Baltico adaptarse al medio ambiental de luz roja dezplazada y es un ejemplo de adaptacion ecologico.</a:t>
            </a:r>
            <a:r>
              <a:rPr lang="en" sz="1350">
                <a:solidFill>
                  <a:srgbClr val="262626"/>
                </a:solidFill>
                <a:highlight>
                  <a:srgbClr val="F6F6F6"/>
                </a:highlight>
              </a:rPr>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4622ceaaf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4622ceaa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 poblaciones donde hay la presión selectiva de malaria, hay una ventaja en tener una mutación que produce celulas rojas falciformes en un copio de tu genotipo y que produce células rojas normales en el otro copio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 plasmodium, no puede completar su ciclo de vida  en células rojas falciformes ni tampoco, tu metabolismo es afectada con tanta gravedad como si tuvieras todas tus células rojas en forma falciforme.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Entonces, tener tu genotipo heterocigótico con una mutación en tu genotipo, produce resistencia ante la malaria y la mutación esta seleccionada en estas poblaciones.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Este slide seria un excelente ejemplo para preguntar que es un genotipo y un fenotipo.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Voy usar este ejemplo en el proximo tema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606478d11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606478d11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372c55911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372c55911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since we are talking about selection and how it could be “adaptive” we can make this about positive selection? (A rockfish pos selection article would be easy - maybe can look up some Rocha papers)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ultimately we think of a beneficial mutation thats selected as an adaptive one. An example being the malaria one.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consider maybe just focusing on species pair for this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606478d11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606478d11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en">
                <a:solidFill>
                  <a:srgbClr val="323E4F"/>
                </a:solidFill>
              </a:rPr>
              <a:t>Figure 5. Species Pair dN/dS Plots</a:t>
            </a:r>
            <a:r>
              <a:rPr lang="en">
                <a:solidFill>
                  <a:srgbClr val="323E4F"/>
                </a:solidFill>
              </a:rPr>
              <a:t>. Nonsynonymous and Synonymous (dN/dS) plots for 19,362 genes (5a-</a:t>
            </a:r>
            <a:r>
              <a:rPr i="1" lang="en">
                <a:solidFill>
                  <a:srgbClr val="323E4F"/>
                </a:solidFill>
              </a:rPr>
              <a:t> S. chlorostictus-S. rosenblatti</a:t>
            </a:r>
            <a:r>
              <a:rPr lang="en">
                <a:solidFill>
                  <a:srgbClr val="323E4F"/>
                </a:solidFill>
              </a:rPr>
              <a:t>) and 19,902 genes (5b- </a:t>
            </a:r>
            <a:r>
              <a:rPr i="1" lang="en">
                <a:solidFill>
                  <a:srgbClr val="323E4F"/>
                </a:solidFill>
              </a:rPr>
              <a:t>S. crocotulus-S. miniatus</a:t>
            </a:r>
            <a:r>
              <a:rPr lang="en">
                <a:solidFill>
                  <a:srgbClr val="323E4F"/>
                </a:solidFill>
              </a:rPr>
              <a:t>) from a reference list of 24,093 genes. Genes plotted above the blue line are potentially under positive selection. There were 2,846 genes (5a-</a:t>
            </a:r>
            <a:r>
              <a:rPr i="1" lang="en">
                <a:solidFill>
                  <a:srgbClr val="323E4F"/>
                </a:solidFill>
              </a:rPr>
              <a:t> S. chlorostictus-S. rosenblatti</a:t>
            </a:r>
            <a:r>
              <a:rPr lang="en">
                <a:solidFill>
                  <a:srgbClr val="323E4F"/>
                </a:solidFill>
              </a:rPr>
              <a:t>) and 2,644 genes (5b- </a:t>
            </a:r>
            <a:r>
              <a:rPr i="1" lang="en">
                <a:solidFill>
                  <a:srgbClr val="323E4F"/>
                </a:solidFill>
              </a:rPr>
              <a:t>S. crocotulus-S. miniatus</a:t>
            </a:r>
            <a:r>
              <a:rPr lang="en">
                <a:solidFill>
                  <a:srgbClr val="323E4F"/>
                </a:solidFill>
              </a:rPr>
              <a:t>) under positive selection. </a:t>
            </a:r>
            <a:endParaRPr>
              <a:solidFill>
                <a:srgbClr val="323E4F"/>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Shaw et al. 2012 for DNDS codeml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8" name="Shape 58"/>
        <p:cNvGrpSpPr/>
        <p:nvPr/>
      </p:nvGrpSpPr>
      <p:grpSpPr>
        <a:xfrm>
          <a:off x="0" y="0"/>
          <a:ext cx="0" cy="0"/>
          <a:chOff x="0" y="0"/>
          <a:chExt cx="0" cy="0"/>
        </a:xfrm>
      </p:grpSpPr>
      <p:sp>
        <p:nvSpPr>
          <p:cNvPr id="59" name="Google Shape;59;p13"/>
          <p:cNvSpPr txBox="1"/>
          <p:nvPr>
            <p:ph type="title"/>
          </p:nvPr>
        </p:nvSpPr>
        <p:spPr>
          <a:xfrm>
            <a:off x="788159" y="457201"/>
            <a:ext cx="7358100" cy="912000"/>
          </a:xfrm>
          <a:prstGeom prst="rect">
            <a:avLst/>
          </a:prstGeom>
          <a:noFill/>
          <a:ln>
            <a:noFill/>
          </a:ln>
        </p:spPr>
        <p:txBody>
          <a:bodyPr anchorCtr="0" anchor="ctr" bIns="34275" lIns="68575" spcFirstLastPara="1" rIns="68575" wrap="square" tIns="34275">
            <a:normAutofit/>
          </a:bodyPr>
          <a:lstStyle>
            <a:lvl1pPr lvl="0" rtl="0" algn="l">
              <a:lnSpc>
                <a:spcPct val="110000"/>
              </a:lnSpc>
              <a:spcBef>
                <a:spcPts val="0"/>
              </a:spcBef>
              <a:spcAft>
                <a:spcPts val="0"/>
              </a:spcAft>
              <a:buClr>
                <a:srgbClr val="262626"/>
              </a:buClr>
              <a:buSzPts val="14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60" name="Google Shape;60;p13"/>
          <p:cNvSpPr txBox="1"/>
          <p:nvPr>
            <p:ph idx="1" type="body"/>
          </p:nvPr>
        </p:nvSpPr>
        <p:spPr>
          <a:xfrm>
            <a:off x="788159" y="1369218"/>
            <a:ext cx="7358100" cy="3321600"/>
          </a:xfrm>
          <a:prstGeom prst="rect">
            <a:avLst/>
          </a:prstGeom>
          <a:noFill/>
          <a:ln>
            <a:noFill/>
          </a:ln>
        </p:spPr>
        <p:txBody>
          <a:bodyPr anchorCtr="0" anchor="t" bIns="34275" lIns="68575" spcFirstLastPara="1" rIns="68575" wrap="square" tIns="34275">
            <a:normAutofit/>
          </a:bodyPr>
          <a:lstStyle>
            <a:lvl1pPr indent="-298450" lvl="0" marL="457200" rtl="0" algn="l">
              <a:lnSpc>
                <a:spcPct val="100000"/>
              </a:lnSpc>
              <a:spcBef>
                <a:spcPts val="800"/>
              </a:spcBef>
              <a:spcAft>
                <a:spcPts val="0"/>
              </a:spcAft>
              <a:buClr>
                <a:srgbClr val="262626"/>
              </a:buClr>
              <a:buSzPts val="1100"/>
              <a:buChar char="●"/>
              <a:defRPr/>
            </a:lvl1pPr>
            <a:lvl2pPr indent="-317500" lvl="1" marL="914400" rtl="0" algn="l">
              <a:lnSpc>
                <a:spcPct val="100000"/>
              </a:lnSpc>
              <a:spcBef>
                <a:spcPts val="1200"/>
              </a:spcBef>
              <a:spcAft>
                <a:spcPts val="0"/>
              </a:spcAft>
              <a:buClr>
                <a:srgbClr val="262626"/>
              </a:buClr>
              <a:buSzPts val="1400"/>
              <a:buChar char="○"/>
              <a:defRPr/>
            </a:lvl2pPr>
            <a:lvl3pPr indent="-298450" lvl="2" marL="1371600" rtl="0" algn="l">
              <a:lnSpc>
                <a:spcPct val="100000"/>
              </a:lnSpc>
              <a:spcBef>
                <a:spcPts val="1200"/>
              </a:spcBef>
              <a:spcAft>
                <a:spcPts val="0"/>
              </a:spcAft>
              <a:buClr>
                <a:srgbClr val="262626"/>
              </a:buClr>
              <a:buSzPts val="1100"/>
              <a:buChar char="■"/>
              <a:defRPr/>
            </a:lvl3pPr>
            <a:lvl4pPr indent="-317500" lvl="3" marL="1828800" rtl="0" algn="l">
              <a:lnSpc>
                <a:spcPct val="100000"/>
              </a:lnSpc>
              <a:spcBef>
                <a:spcPts val="1200"/>
              </a:spcBef>
              <a:spcAft>
                <a:spcPts val="0"/>
              </a:spcAft>
              <a:buClr>
                <a:srgbClr val="262626"/>
              </a:buClr>
              <a:buSzPts val="1400"/>
              <a:buChar char="●"/>
              <a:defRPr/>
            </a:lvl4pPr>
            <a:lvl5pPr indent="-298450" lvl="4" marL="2286000" rtl="0" algn="l">
              <a:lnSpc>
                <a:spcPct val="100000"/>
              </a:lnSpc>
              <a:spcBef>
                <a:spcPts val="1200"/>
              </a:spcBef>
              <a:spcAft>
                <a:spcPts val="0"/>
              </a:spcAft>
              <a:buClr>
                <a:srgbClr val="262626"/>
              </a:buClr>
              <a:buSzPts val="11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61" name="Google Shape;61;p13"/>
          <p:cNvSpPr txBox="1"/>
          <p:nvPr>
            <p:ph idx="10" type="dt"/>
          </p:nvPr>
        </p:nvSpPr>
        <p:spPr>
          <a:xfrm rot="5400000">
            <a:off x="7879689" y="3806287"/>
            <a:ext cx="19860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2" name="Google Shape;62;p13"/>
          <p:cNvSpPr txBox="1"/>
          <p:nvPr>
            <p:ph idx="11" type="ftr"/>
          </p:nvPr>
        </p:nvSpPr>
        <p:spPr>
          <a:xfrm rot="5400000">
            <a:off x="7838703" y="1056067"/>
            <a:ext cx="20778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3" name="Google Shape;63;p13"/>
          <p:cNvSpPr txBox="1"/>
          <p:nvPr>
            <p:ph idx="12" type="sldNum"/>
          </p:nvPr>
        </p:nvSpPr>
        <p:spPr>
          <a:xfrm>
            <a:off x="8668512" y="2352294"/>
            <a:ext cx="409500" cy="435000"/>
          </a:xfrm>
          <a:prstGeom prst="rect">
            <a:avLst/>
          </a:prstGeom>
          <a:noFill/>
          <a:ln>
            <a:noFill/>
          </a:ln>
        </p:spPr>
        <p:txBody>
          <a:bodyPr anchorCtr="0" anchor="ctr" bIns="34275" lIns="68575" spcFirstLastPara="1" rIns="68575" wrap="square" tIns="34275">
            <a:norm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github.com/Danny1196/Ecodiversidad-Actividad-en-R---Variacion-Adaptiva-/upload/mai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libproxy.usc.edu/login?url=https://www.proquest.com/dissertations-theses/finding-right-home-depth-as-driver-adaptive/docview/2563495317/se-2" TargetMode="External"/><Relationship Id="rId4" Type="http://schemas.openxmlformats.org/officeDocument/2006/relationships/hyperlink" Target="https://www.cdc.gov/malaria/about/biology/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cd-genomics.com/Transcriptomic-Data-Analysis.html?msclkid=d20de60b5a201e7063808536510c3467&amp;utm_source=bing&amp;utm_medium=cpc&amp;utm_campaign=genomics&amp;utm_term=Transcriptomics%20Data%20Analysis&amp;utm_content=RNA%3ATranscriptome%20-%20analysis" TargetMode="External"/><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hyperlink" Target="https://www.cd-genomics.com/Transcriptomic-Data-Analysis.html?msclkid=d20de60b5a201e7063808536510c3467&amp;utm_source=bing&amp;utm_medium=cpc&amp;utm_campaign=genomics&amp;utm_term=Transcriptomics%20Data%20Analysis&amp;utm_content=RNA%3ATranscriptome%20-%20analysi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hyperlink" Target="https://diveadvisor.com/marine-animals/atlantic-herr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Variacion genetica adaptiva</a:t>
            </a:r>
            <a:endParaRPr/>
          </a:p>
        </p:txBody>
      </p:sp>
      <p:sp>
        <p:nvSpPr>
          <p:cNvPr id="69" name="Google Shape;69;p14"/>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Daniel Olivares-Zambrano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311700" y="10977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Metodos</a:t>
            </a:r>
            <a:endParaRPr/>
          </a:p>
        </p:txBody>
      </p:sp>
      <p:sp>
        <p:nvSpPr>
          <p:cNvPr id="164" name="Google Shape;164;p23"/>
          <p:cNvSpPr txBox="1"/>
          <p:nvPr>
            <p:ph idx="1" type="body"/>
          </p:nvPr>
        </p:nvSpPr>
        <p:spPr>
          <a:xfrm>
            <a:off x="4123050" y="1092600"/>
            <a:ext cx="4709100" cy="3476400"/>
          </a:xfrm>
          <a:prstGeom prst="rect">
            <a:avLst/>
          </a:prstGeom>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None/>
            </a:pPr>
            <a:r>
              <a:rPr lang="en"/>
              <a:t>El perl script se utilizo para identificar cada gen que comparte un par de especie utilizando un genoma de referencia de Sebastes (Sebastes schegelli)</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Esto nos dio filos para comparar los genes dentro de un par de especies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Y con este formato podemos quantificar el numero de mutaciones (dN/dS) dentro de especie par utilizando un codeml script de </a:t>
            </a:r>
            <a:r>
              <a:rPr lang="en"/>
              <a:t>Shaw et al. 2012</a:t>
            </a:r>
            <a:r>
              <a:rPr lang="en"/>
              <a:t>.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Y luego obtener los filos de dN/dS para analizarlos en R</a:t>
            </a:r>
            <a:endParaRPr/>
          </a:p>
          <a:p>
            <a:pPr indent="0" lvl="0" marL="0" rtl="0" algn="l">
              <a:lnSpc>
                <a:spcPct val="100000"/>
              </a:lnSpc>
              <a:spcBef>
                <a:spcPts val="0"/>
              </a:spcBef>
              <a:spcAft>
                <a:spcPts val="0"/>
              </a:spcAft>
              <a:buNone/>
            </a:pPr>
            <a:r>
              <a:t/>
            </a:r>
            <a:endParaRPr/>
          </a:p>
          <a:p>
            <a:pPr indent="0" lvl="0" marL="0" rtl="0" algn="l">
              <a:spcBef>
                <a:spcPts val="0"/>
              </a:spcBef>
              <a:spcAft>
                <a:spcPts val="1200"/>
              </a:spcAft>
              <a:buNone/>
            </a:pPr>
            <a:r>
              <a:t/>
            </a:r>
            <a:endParaRPr/>
          </a:p>
        </p:txBody>
      </p:sp>
      <p:pic>
        <p:nvPicPr>
          <p:cNvPr id="165" name="Google Shape;165;p23"/>
          <p:cNvPicPr preferRelativeResize="0"/>
          <p:nvPr/>
        </p:nvPicPr>
        <p:blipFill rotWithShape="1">
          <a:blip r:embed="rId3">
            <a:alphaModFix/>
          </a:blip>
          <a:srcRect b="24046" l="0" r="57951" t="0"/>
          <a:stretch/>
        </p:blipFill>
        <p:spPr>
          <a:xfrm>
            <a:off x="2034557" y="595862"/>
            <a:ext cx="1684844" cy="3951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txBox="1"/>
          <p:nvPr>
            <p:ph type="title"/>
          </p:nvPr>
        </p:nvSpPr>
        <p:spPr>
          <a:xfrm>
            <a:off x="198300" y="78850"/>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Antes de empezar que es dN/dS?</a:t>
            </a:r>
            <a:endParaRPr/>
          </a:p>
        </p:txBody>
      </p:sp>
      <p:sp>
        <p:nvSpPr>
          <p:cNvPr id="171" name="Google Shape;171;p24"/>
          <p:cNvSpPr txBox="1"/>
          <p:nvPr>
            <p:ph idx="1" type="body"/>
          </p:nvPr>
        </p:nvSpPr>
        <p:spPr>
          <a:xfrm>
            <a:off x="198300" y="1101550"/>
            <a:ext cx="5027700" cy="339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Una manera de estudiar </a:t>
            </a:r>
            <a:r>
              <a:rPr lang="en"/>
              <a:t>evolución</a:t>
            </a:r>
            <a:r>
              <a:rPr lang="en"/>
              <a:t> </a:t>
            </a:r>
            <a:r>
              <a:rPr lang="en"/>
              <a:t>adaptativa</a:t>
            </a:r>
            <a:r>
              <a:rPr lang="en"/>
              <a:t> en </a:t>
            </a:r>
            <a:r>
              <a:rPr lang="en"/>
              <a:t>secuencias</a:t>
            </a:r>
            <a:r>
              <a:rPr lang="en"/>
              <a:t> que codifican </a:t>
            </a:r>
            <a:r>
              <a:rPr lang="en"/>
              <a:t>proteínas</a:t>
            </a:r>
            <a:r>
              <a:rPr lang="en"/>
              <a:t> </a:t>
            </a:r>
            <a:endParaRPr/>
          </a:p>
          <a:p>
            <a:pPr indent="0" lvl="0" marL="0" rtl="0" algn="l">
              <a:spcBef>
                <a:spcPts val="1200"/>
              </a:spcBef>
              <a:spcAft>
                <a:spcPts val="0"/>
              </a:spcAft>
              <a:buNone/>
            </a:pPr>
            <a:r>
              <a:rPr b="1" lang="en"/>
              <a:t>dS</a:t>
            </a:r>
            <a:r>
              <a:rPr lang="en"/>
              <a:t> - representan mutaciones puntuales que se refieren silenciosas (</a:t>
            </a:r>
            <a:r>
              <a:rPr lang="en"/>
              <a:t>sinónimas</a:t>
            </a:r>
            <a:r>
              <a:rPr lang="en"/>
              <a:t>). Este tipo de </a:t>
            </a:r>
            <a:r>
              <a:rPr lang="en"/>
              <a:t>mutación</a:t>
            </a:r>
            <a:r>
              <a:rPr lang="en"/>
              <a:t> se dice que es neutral.</a:t>
            </a:r>
            <a:endParaRPr/>
          </a:p>
          <a:p>
            <a:pPr indent="0" lvl="0" marL="0" rtl="0" algn="l">
              <a:spcBef>
                <a:spcPts val="1200"/>
              </a:spcBef>
              <a:spcAft>
                <a:spcPts val="1200"/>
              </a:spcAft>
              <a:buNone/>
            </a:pPr>
            <a:r>
              <a:rPr b="1" lang="en"/>
              <a:t>dN</a:t>
            </a:r>
            <a:r>
              <a:rPr lang="en"/>
              <a:t> - representan mutaciones puntuales que se refieren no silencioso (no </a:t>
            </a:r>
            <a:r>
              <a:rPr lang="en"/>
              <a:t>sinónimo</a:t>
            </a:r>
            <a:r>
              <a:rPr lang="en"/>
              <a:t>). Este tipo de </a:t>
            </a:r>
            <a:r>
              <a:rPr lang="en"/>
              <a:t>mutación puede estar influenciada por la selección. Pueden ser beneficiosas o deletrorias. </a:t>
            </a:r>
            <a:endParaRPr/>
          </a:p>
        </p:txBody>
      </p:sp>
      <p:sp>
        <p:nvSpPr>
          <p:cNvPr id="172" name="Google Shape;172;p24"/>
          <p:cNvSpPr txBox="1"/>
          <p:nvPr>
            <p:ph idx="1" type="body"/>
          </p:nvPr>
        </p:nvSpPr>
        <p:spPr>
          <a:xfrm>
            <a:off x="5474100" y="844925"/>
            <a:ext cx="3244800" cy="4185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dS</a:t>
            </a:r>
            <a:endParaRPr b="1"/>
          </a:p>
          <a:p>
            <a:pPr indent="0" lvl="0" marL="0" rtl="0" algn="l">
              <a:spcBef>
                <a:spcPts val="1200"/>
              </a:spcBef>
              <a:spcAft>
                <a:spcPts val="0"/>
              </a:spcAft>
              <a:buNone/>
            </a:pPr>
            <a:r>
              <a:rPr lang="en"/>
              <a:t>AC</a:t>
            </a:r>
            <a:r>
              <a:rPr lang="en">
                <a:solidFill>
                  <a:srgbClr val="FF0000"/>
                </a:solidFill>
              </a:rPr>
              <a:t>U </a:t>
            </a:r>
            <a:r>
              <a:rPr lang="en">
                <a:solidFill>
                  <a:srgbClr val="000000"/>
                </a:solidFill>
              </a:rPr>
              <a:t>-&gt; </a:t>
            </a:r>
            <a:endParaRPr>
              <a:solidFill>
                <a:srgbClr val="000000"/>
              </a:solidFill>
            </a:endParaRPr>
          </a:p>
          <a:p>
            <a:pPr indent="0" lvl="0" marL="0" rtl="0" algn="l">
              <a:spcBef>
                <a:spcPts val="1200"/>
              </a:spcBef>
              <a:spcAft>
                <a:spcPts val="0"/>
              </a:spcAft>
              <a:buNone/>
            </a:pPr>
            <a:r>
              <a:rPr lang="en"/>
              <a:t>AC</a:t>
            </a:r>
            <a:r>
              <a:rPr lang="en">
                <a:solidFill>
                  <a:srgbClr val="FF0000"/>
                </a:solidFill>
              </a:rPr>
              <a:t>A  </a:t>
            </a:r>
            <a:r>
              <a:rPr lang="en"/>
              <a:t>-&gt;</a:t>
            </a:r>
            <a:endParaRPr/>
          </a:p>
          <a:p>
            <a:pPr indent="0" lvl="0" marL="0" rtl="0" algn="l">
              <a:spcBef>
                <a:spcPts val="1200"/>
              </a:spcBef>
              <a:spcAft>
                <a:spcPts val="0"/>
              </a:spcAft>
              <a:buNone/>
            </a:pPr>
            <a:r>
              <a:rPr lang="en"/>
              <a:t>No hay cambio, producen la misma proteína</a:t>
            </a:r>
            <a:endParaRPr/>
          </a:p>
          <a:p>
            <a:pPr indent="0" lvl="0" marL="0" rtl="0" algn="l">
              <a:spcBef>
                <a:spcPts val="1200"/>
              </a:spcBef>
              <a:spcAft>
                <a:spcPts val="0"/>
              </a:spcAft>
              <a:buNone/>
            </a:pPr>
            <a:r>
              <a:rPr b="1" lang="en"/>
              <a:t>dN</a:t>
            </a:r>
            <a:endParaRPr b="1"/>
          </a:p>
          <a:p>
            <a:pPr indent="0" lvl="0" marL="0" rtl="0" algn="l">
              <a:spcBef>
                <a:spcPts val="1200"/>
              </a:spcBef>
              <a:spcAft>
                <a:spcPts val="0"/>
              </a:spcAft>
              <a:buClr>
                <a:schemeClr val="dk1"/>
              </a:buClr>
              <a:buSzPts val="1100"/>
              <a:buFont typeface="Arial"/>
              <a:buNone/>
            </a:pPr>
            <a:r>
              <a:rPr lang="en">
                <a:solidFill>
                  <a:srgbClr val="FF0000"/>
                </a:solidFill>
              </a:rPr>
              <a:t>G</a:t>
            </a:r>
            <a:r>
              <a:rPr lang="en"/>
              <a:t>GA</a:t>
            </a:r>
            <a:r>
              <a:rPr lang="en">
                <a:solidFill>
                  <a:srgbClr val="FF0000"/>
                </a:solidFill>
              </a:rPr>
              <a:t> </a:t>
            </a:r>
            <a:r>
              <a:rPr lang="en"/>
              <a:t>-&gt; </a:t>
            </a:r>
            <a:endParaRPr/>
          </a:p>
          <a:p>
            <a:pPr indent="0" lvl="0" marL="0" rtl="0" algn="l">
              <a:spcBef>
                <a:spcPts val="1200"/>
              </a:spcBef>
              <a:spcAft>
                <a:spcPts val="0"/>
              </a:spcAft>
              <a:buNone/>
            </a:pPr>
            <a:r>
              <a:rPr lang="en">
                <a:solidFill>
                  <a:srgbClr val="FF0000"/>
                </a:solidFill>
              </a:rPr>
              <a:t>A</a:t>
            </a:r>
            <a:r>
              <a:rPr lang="en"/>
              <a:t>GA</a:t>
            </a:r>
            <a:r>
              <a:rPr lang="en">
                <a:solidFill>
                  <a:srgbClr val="FF0000"/>
                </a:solidFill>
              </a:rPr>
              <a:t>  </a:t>
            </a:r>
            <a:r>
              <a:rPr lang="en"/>
              <a:t>-&gt;</a:t>
            </a:r>
            <a:endParaRPr/>
          </a:p>
          <a:p>
            <a:pPr indent="0" lvl="0" marL="0" rtl="0" algn="l">
              <a:spcBef>
                <a:spcPts val="1200"/>
              </a:spcBef>
              <a:spcAft>
                <a:spcPts val="1200"/>
              </a:spcAft>
              <a:buClr>
                <a:schemeClr val="dk1"/>
              </a:buClr>
              <a:buSzPts val="1100"/>
              <a:buFont typeface="Arial"/>
              <a:buNone/>
            </a:pPr>
            <a:r>
              <a:rPr lang="en"/>
              <a:t>Cambio en tipo de proteína producida</a:t>
            </a:r>
            <a:endParaRPr/>
          </a:p>
        </p:txBody>
      </p:sp>
      <p:sp>
        <p:nvSpPr>
          <p:cNvPr id="173" name="Google Shape;173;p24"/>
          <p:cNvSpPr/>
          <p:nvPr/>
        </p:nvSpPr>
        <p:spPr>
          <a:xfrm>
            <a:off x="6390725" y="1350325"/>
            <a:ext cx="886200" cy="340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thr</a:t>
            </a:r>
            <a:endParaRPr/>
          </a:p>
        </p:txBody>
      </p:sp>
      <p:sp>
        <p:nvSpPr>
          <p:cNvPr id="174" name="Google Shape;174;p24"/>
          <p:cNvSpPr/>
          <p:nvPr/>
        </p:nvSpPr>
        <p:spPr>
          <a:xfrm>
            <a:off x="6390725" y="1781000"/>
            <a:ext cx="886200" cy="340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hr</a:t>
            </a:r>
            <a:endParaRPr/>
          </a:p>
        </p:txBody>
      </p:sp>
      <p:sp>
        <p:nvSpPr>
          <p:cNvPr id="175" name="Google Shape;175;p24"/>
          <p:cNvSpPr/>
          <p:nvPr/>
        </p:nvSpPr>
        <p:spPr>
          <a:xfrm>
            <a:off x="6390725" y="3399300"/>
            <a:ext cx="886200" cy="3402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gly</a:t>
            </a:r>
            <a:endParaRPr/>
          </a:p>
        </p:txBody>
      </p:sp>
      <p:sp>
        <p:nvSpPr>
          <p:cNvPr id="176" name="Google Shape;176;p24"/>
          <p:cNvSpPr/>
          <p:nvPr/>
        </p:nvSpPr>
        <p:spPr>
          <a:xfrm>
            <a:off x="6390725" y="3819675"/>
            <a:ext cx="886200" cy="340200"/>
          </a:xfrm>
          <a:prstGeom prst="ellipse">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arg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Visualizando dN/dS dentro de los peces rocas</a:t>
            </a:r>
            <a:endParaRPr/>
          </a:p>
        </p:txBody>
      </p:sp>
      <p:sp>
        <p:nvSpPr>
          <p:cNvPr id="182" name="Google Shape;182;p2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Para esto, has un github repository con el markdown.</a:t>
            </a:r>
            <a:endParaRPr/>
          </a:p>
          <a:p>
            <a:pPr indent="0" lvl="0" marL="0" rtl="0" algn="l">
              <a:spcBef>
                <a:spcPts val="1200"/>
              </a:spcBef>
              <a:spcAft>
                <a:spcPts val="0"/>
              </a:spcAft>
              <a:buNone/>
            </a:pPr>
            <a:r>
              <a:rPr lang="en" sz="1100" u="sng">
                <a:solidFill>
                  <a:schemeClr val="hlink"/>
                </a:solidFill>
                <a:latin typeface="Arial"/>
                <a:ea typeface="Arial"/>
                <a:cs typeface="Arial"/>
                <a:sym typeface="Arial"/>
                <a:hlinkClick r:id="rId3"/>
              </a:rPr>
              <a:t>Upload files · Danny1196/Ecodiversidad-Actividad-en-R---Variacion-Adaptiva- (github.com)</a:t>
            </a:r>
            <a:endParaRPr/>
          </a:p>
          <a:p>
            <a:pPr indent="0" lvl="0" marL="0" rtl="0" algn="l">
              <a:spcBef>
                <a:spcPts val="1200"/>
              </a:spcBef>
              <a:spcAft>
                <a:spcPts val="1200"/>
              </a:spcAft>
              <a:buNone/>
            </a:pPr>
            <a:r>
              <a:rPr lang="en"/>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Bibliografia</a:t>
            </a:r>
            <a:endParaRPr/>
          </a:p>
        </p:txBody>
      </p:sp>
      <p:sp>
        <p:nvSpPr>
          <p:cNvPr id="188" name="Google Shape;188;p2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sz="1100">
                <a:latin typeface="Arial"/>
                <a:ea typeface="Arial"/>
                <a:cs typeface="Arial"/>
                <a:sym typeface="Arial"/>
              </a:rPr>
              <a:t>Butler, J.L., Love., M.L, Laidig, T.E. (2012). A guide to the rockfishes, thornyheads, and scorpionfishes of the Northeast Pacific. University of California Berkeley and Los Angeles Press. </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Heras, Joseph, Kelly McClintock, Shinichi Sunagawa, and Andres Aguilar. 2015. “Gonadal Transcriptomics Elucidate Patterns of Adaptive Evolution within Marine Rockfishes (Sebastes).” </a:t>
            </a:r>
            <a:r>
              <a:rPr i="1" lang="en" sz="1100">
                <a:latin typeface="Arial"/>
                <a:ea typeface="Arial"/>
                <a:cs typeface="Arial"/>
                <a:sym typeface="Arial"/>
              </a:rPr>
              <a:t>BMC Genomics</a:t>
            </a:r>
            <a:r>
              <a:rPr lang="en" sz="1100">
                <a:latin typeface="Arial"/>
                <a:ea typeface="Arial"/>
                <a:cs typeface="Arial"/>
                <a:sym typeface="Arial"/>
              </a:rPr>
              <a:t> 16 (September): 656.</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Hill, Jason, Erik D. Enbody, Mats E. Pettersson, C. Grace Sprehn, Dorte Bekkevold, Arild Folkvord, Linda Laikre, Gunnar Kleinau, Patrick Scheerer, and Leif Andersson. 2019. “Recurrent Convergent Evolution at Amino Acid Residue 261 in Fish Rhodopsin.” </a:t>
            </a:r>
            <a:r>
              <a:rPr i="1" lang="en" sz="1100">
                <a:latin typeface="Arial"/>
                <a:ea typeface="Arial"/>
                <a:cs typeface="Arial"/>
                <a:sym typeface="Arial"/>
              </a:rPr>
              <a:t>Proceedings of the National Academy of Sciences of the United States of America</a:t>
            </a:r>
            <a:r>
              <a:rPr lang="en" sz="1100">
                <a:latin typeface="Arial"/>
                <a:ea typeface="Arial"/>
                <a:cs typeface="Arial"/>
                <a:sym typeface="Arial"/>
              </a:rPr>
              <a:t> 116 (37): 18473–78.</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Hyde, J.R., Vetter, R.D. (2007). The origin, evolution, and diversification of rockfishes of the genus Sebastes (Cuvier). Molecular Phylogenetics Evolution, 44: 790-811.</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Kenkel, Carly D., and Mikhail V. Matz. 2016. “Gene Expression Plasticity as a Mechanism of Coral Adaptation to a Variable Environment.” </a:t>
            </a:r>
            <a:r>
              <a:rPr i="1" lang="en" sz="1100">
                <a:latin typeface="Arial"/>
                <a:ea typeface="Arial"/>
                <a:cs typeface="Arial"/>
                <a:sym typeface="Arial"/>
              </a:rPr>
              <a:t>Nature Ecology &amp; Evolution</a:t>
            </a:r>
            <a:r>
              <a:rPr lang="en" sz="1100">
                <a:latin typeface="Arial"/>
                <a:ea typeface="Arial"/>
                <a:cs typeface="Arial"/>
                <a:sym typeface="Arial"/>
              </a:rPr>
              <a:t> 1 (1): 14.</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Olivares-Zambrano, Daniel. 2021. “Finding the Right Home: Depth as a Driver of Adaptive Evolution in the Genus Sebastes.” Edited by Andres Aguilar. Ann Arbor, United States: California State University, Los Angeles. </a:t>
            </a:r>
            <a:r>
              <a:rPr lang="en" sz="1100" u="sng">
                <a:solidFill>
                  <a:schemeClr val="hlink"/>
                </a:solidFill>
                <a:latin typeface="Arial"/>
                <a:ea typeface="Arial"/>
                <a:cs typeface="Arial"/>
                <a:sym typeface="Arial"/>
                <a:hlinkClick r:id="rId3"/>
              </a:rPr>
              <a:t>http://libproxy.usc.edu/login?url=https://www.proquest.com/dissertations-theses/finding-right-home-depth-as-driver-adaptive/docview/2563495317/se-2</a:t>
            </a:r>
            <a:r>
              <a:rPr lang="en" sz="1100">
                <a:latin typeface="Arial"/>
                <a:ea typeface="Arial"/>
                <a:cs typeface="Arial"/>
                <a:sym typeface="Arial"/>
              </a:rPr>
              <a:t>.</a:t>
            </a:r>
            <a:endParaRPr sz="1100">
              <a:latin typeface="Arial"/>
              <a:ea typeface="Arial"/>
              <a:cs typeface="Arial"/>
              <a:sym typeface="Arial"/>
            </a:endParaRPr>
          </a:p>
          <a:p>
            <a:pPr indent="0" lvl="0" marL="0" rtl="0" algn="l">
              <a:spcBef>
                <a:spcPts val="1200"/>
              </a:spcBef>
              <a:spcAft>
                <a:spcPts val="0"/>
              </a:spcAft>
              <a:buNone/>
            </a:pPr>
            <a:r>
              <a:rPr lang="en" sz="1100">
                <a:latin typeface="Arial"/>
                <a:ea typeface="Arial"/>
                <a:cs typeface="Arial"/>
                <a:sym typeface="Arial"/>
              </a:rPr>
              <a:t>Shaw, Timothy I., Anuj Srivastava, Wen-Chi Chou, Liang Liu, Ann Hawkinson, Travis C. Glenn, Rick Adams, and Tony Schountz. 2012. “Transcriptome Sequencing and Annotation for the Jamaican Fruit Bat (Artibeus Jamaicensis).” </a:t>
            </a:r>
            <a:r>
              <a:rPr i="1" lang="en" sz="1100">
                <a:latin typeface="Arial"/>
                <a:ea typeface="Arial"/>
                <a:cs typeface="Arial"/>
                <a:sym typeface="Arial"/>
              </a:rPr>
              <a:t>PloS One</a:t>
            </a:r>
            <a:r>
              <a:rPr lang="en" sz="1100">
                <a:latin typeface="Arial"/>
                <a:ea typeface="Arial"/>
                <a:cs typeface="Arial"/>
                <a:sym typeface="Arial"/>
              </a:rPr>
              <a:t> 7 (11): e48472.</a:t>
            </a:r>
            <a:endParaRPr sz="1100">
              <a:latin typeface="Arial"/>
              <a:ea typeface="Arial"/>
              <a:cs typeface="Arial"/>
              <a:sym typeface="Arial"/>
            </a:endParaRPr>
          </a:p>
          <a:p>
            <a:pPr indent="0" lvl="0" marL="0" rtl="0" algn="l">
              <a:spcBef>
                <a:spcPts val="1200"/>
              </a:spcBef>
              <a:spcAft>
                <a:spcPts val="1200"/>
              </a:spcAft>
              <a:buNone/>
            </a:pPr>
            <a:r>
              <a:rPr lang="en" sz="1100" u="sng">
                <a:solidFill>
                  <a:schemeClr val="hlink"/>
                </a:solidFill>
                <a:latin typeface="Arial"/>
                <a:ea typeface="Arial"/>
                <a:cs typeface="Arial"/>
                <a:sym typeface="Arial"/>
                <a:hlinkClick r:id="rId4"/>
              </a:rPr>
              <a:t>CDC - Malaria - About Malaria - Biology</a:t>
            </a:r>
            <a:endParaRPr sz="11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Escaneo </a:t>
            </a:r>
            <a:r>
              <a:rPr lang="en"/>
              <a:t>genómico</a:t>
            </a:r>
            <a:r>
              <a:rPr lang="en"/>
              <a:t> para detectar </a:t>
            </a:r>
            <a:r>
              <a:rPr lang="en"/>
              <a:t>adaptación</a:t>
            </a:r>
            <a:endParaRPr/>
          </a:p>
        </p:txBody>
      </p:sp>
      <p:sp>
        <p:nvSpPr>
          <p:cNvPr id="75" name="Google Shape;75;p15"/>
          <p:cNvSpPr txBox="1"/>
          <p:nvPr>
            <p:ph idx="1" type="body"/>
          </p:nvPr>
        </p:nvSpPr>
        <p:spPr>
          <a:xfrm>
            <a:off x="311700" y="1152475"/>
            <a:ext cx="4144800" cy="3456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¿Cómo</a:t>
            </a:r>
            <a:r>
              <a:rPr lang="en"/>
              <a:t> podemos detectar la </a:t>
            </a:r>
            <a:r>
              <a:rPr lang="en"/>
              <a:t>adaptación</a:t>
            </a:r>
            <a:r>
              <a:rPr lang="en"/>
              <a:t>? </a:t>
            </a:r>
            <a:endParaRPr/>
          </a:p>
          <a:p>
            <a:pPr indent="0" lvl="0" marL="0" rtl="0" algn="l">
              <a:spcBef>
                <a:spcPts val="1200"/>
              </a:spcBef>
              <a:spcAft>
                <a:spcPts val="0"/>
              </a:spcAft>
              <a:buNone/>
            </a:pPr>
            <a:r>
              <a:rPr lang="en"/>
              <a:t>Una manera en </a:t>
            </a:r>
            <a:r>
              <a:rPr lang="en"/>
              <a:t>cómo</a:t>
            </a:r>
            <a:r>
              <a:rPr lang="en"/>
              <a:t> lo podemos hacer </a:t>
            </a:r>
            <a:r>
              <a:rPr lang="en"/>
              <a:t>es a nivel</a:t>
            </a:r>
            <a:r>
              <a:rPr lang="en"/>
              <a:t> molecular. </a:t>
            </a:r>
            <a:endParaRPr/>
          </a:p>
          <a:p>
            <a:pPr indent="0" lvl="0" marL="0" rtl="0" algn="l">
              <a:spcBef>
                <a:spcPts val="1200"/>
              </a:spcBef>
              <a:spcAft>
                <a:spcPts val="0"/>
              </a:spcAft>
              <a:buNone/>
            </a:pPr>
            <a:r>
              <a:rPr lang="en"/>
              <a:t>Podemos detectar mutaciones que pueden ser beneficiosos y </a:t>
            </a:r>
            <a:r>
              <a:rPr lang="en"/>
              <a:t>adaptativos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260150" y="125500"/>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rgbClr val="262626"/>
                </a:solidFill>
              </a:rPr>
              <a:t>Importante distinguir entre </a:t>
            </a:r>
            <a:r>
              <a:rPr lang="en" sz="2600">
                <a:solidFill>
                  <a:srgbClr val="262626"/>
                </a:solidFill>
              </a:rPr>
              <a:t>adaptación</a:t>
            </a:r>
            <a:r>
              <a:rPr lang="en" sz="2600">
                <a:solidFill>
                  <a:srgbClr val="262626"/>
                </a:solidFill>
              </a:rPr>
              <a:t> y </a:t>
            </a:r>
            <a:r>
              <a:rPr lang="en" sz="2600">
                <a:solidFill>
                  <a:srgbClr val="262626"/>
                </a:solidFill>
              </a:rPr>
              <a:t> acclimatization</a:t>
            </a:r>
            <a:endParaRPr sz="2600">
              <a:solidFill>
                <a:srgbClr val="262626"/>
              </a:solidFill>
            </a:endParaRPr>
          </a:p>
        </p:txBody>
      </p:sp>
      <p:sp>
        <p:nvSpPr>
          <p:cNvPr id="81" name="Google Shape;81;p1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 </a:t>
            </a:r>
            <a:r>
              <a:rPr lang="en"/>
              <a:t>acclimatization</a:t>
            </a:r>
            <a:r>
              <a:rPr lang="en"/>
              <a:t> corresponde a la habilidad que tienen individuos organismos en </a:t>
            </a:r>
            <a:r>
              <a:rPr lang="en"/>
              <a:t>ajustar</a:t>
            </a:r>
            <a:r>
              <a:rPr lang="en"/>
              <a:t> a cambios en su </a:t>
            </a:r>
            <a:r>
              <a:rPr lang="en"/>
              <a:t>medioambiental</a:t>
            </a:r>
            <a:r>
              <a:rPr lang="en"/>
              <a:t> - el organismo mantiene su aptitud </a:t>
            </a:r>
            <a:r>
              <a:rPr lang="en"/>
              <a:t>biológica</a:t>
            </a:r>
            <a:r>
              <a:rPr lang="en"/>
              <a:t> con los cambios ambientales</a:t>
            </a:r>
            <a:endParaRPr/>
          </a:p>
          <a:p>
            <a:pPr indent="0" lvl="0" marL="0" rtl="0" algn="l">
              <a:spcBef>
                <a:spcPts val="1200"/>
              </a:spcBef>
              <a:spcAft>
                <a:spcPts val="1200"/>
              </a:spcAft>
              <a:buNone/>
            </a:pPr>
            <a:r>
              <a:rPr lang="en"/>
              <a:t>La </a:t>
            </a:r>
            <a:r>
              <a:rPr lang="en"/>
              <a:t>adaptación</a:t>
            </a:r>
            <a:r>
              <a:rPr lang="en"/>
              <a:t> es el </a:t>
            </a:r>
            <a:r>
              <a:rPr lang="en"/>
              <a:t>proceso evolutivo</a:t>
            </a:r>
            <a:r>
              <a:rPr lang="en"/>
              <a:t>, en </a:t>
            </a:r>
            <a:r>
              <a:rPr lang="en"/>
              <a:t>donde los organismos</a:t>
            </a:r>
            <a:r>
              <a:rPr lang="en"/>
              <a:t> en su medio ambiental se </a:t>
            </a:r>
            <a:r>
              <a:rPr lang="en"/>
              <a:t>ajustan</a:t>
            </a:r>
            <a:r>
              <a:rPr lang="en"/>
              <a:t>. Es el resultado de </a:t>
            </a:r>
            <a:r>
              <a:rPr lang="en"/>
              <a:t>selección</a:t>
            </a:r>
            <a:r>
              <a:rPr lang="en"/>
              <a:t> actuando en </a:t>
            </a:r>
            <a:r>
              <a:rPr lang="en"/>
              <a:t>consecuencia</a:t>
            </a:r>
            <a:r>
              <a:rPr lang="en"/>
              <a:t> a la  </a:t>
            </a:r>
            <a:r>
              <a:rPr lang="en"/>
              <a:t>variación</a:t>
            </a:r>
            <a:r>
              <a:rPr lang="en"/>
              <a:t> heredable en varias generaciones.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192250"/>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Un ejemplo molecular de </a:t>
            </a:r>
            <a:r>
              <a:rPr lang="en"/>
              <a:t>Aclimatación</a:t>
            </a:r>
            <a:r>
              <a:rPr lang="en"/>
              <a:t> Ambiental</a:t>
            </a:r>
            <a:endParaRPr/>
          </a:p>
        </p:txBody>
      </p:sp>
      <p:sp>
        <p:nvSpPr>
          <p:cNvPr id="87" name="Google Shape;87;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100" u="sng">
                <a:solidFill>
                  <a:schemeClr val="hlink"/>
                </a:solidFill>
                <a:hlinkClick r:id="rId3"/>
              </a:rPr>
              <a:t>Transcriptomic Data Analysis - CD Genomics (cd-genomics.com)</a:t>
            </a:r>
            <a:endParaRPr/>
          </a:p>
        </p:txBody>
      </p:sp>
      <p:pic>
        <p:nvPicPr>
          <p:cNvPr id="88" name="Google Shape;88;p17"/>
          <p:cNvPicPr preferRelativeResize="0"/>
          <p:nvPr/>
        </p:nvPicPr>
        <p:blipFill rotWithShape="1">
          <a:blip r:embed="rId4">
            <a:alphaModFix/>
          </a:blip>
          <a:srcRect b="21641" l="8521" r="48070" t="43289"/>
          <a:stretch/>
        </p:blipFill>
        <p:spPr>
          <a:xfrm>
            <a:off x="311712" y="2422300"/>
            <a:ext cx="4249723" cy="2288300"/>
          </a:xfrm>
          <a:prstGeom prst="rect">
            <a:avLst/>
          </a:prstGeom>
          <a:noFill/>
          <a:ln>
            <a:noFill/>
          </a:ln>
        </p:spPr>
      </p:pic>
      <p:pic>
        <p:nvPicPr>
          <p:cNvPr id="89" name="Google Shape;89;p17"/>
          <p:cNvPicPr preferRelativeResize="0"/>
          <p:nvPr/>
        </p:nvPicPr>
        <p:blipFill rotWithShape="1">
          <a:blip r:embed="rId5">
            <a:alphaModFix/>
          </a:blip>
          <a:srcRect b="43287" l="38369" r="15211" t="33065"/>
          <a:stretch/>
        </p:blipFill>
        <p:spPr>
          <a:xfrm>
            <a:off x="432925" y="1152475"/>
            <a:ext cx="4128502" cy="1401824"/>
          </a:xfrm>
          <a:prstGeom prst="rect">
            <a:avLst/>
          </a:prstGeom>
          <a:noFill/>
          <a:ln>
            <a:noFill/>
          </a:ln>
        </p:spPr>
      </p:pic>
      <p:pic>
        <p:nvPicPr>
          <p:cNvPr id="90" name="Google Shape;90;p17"/>
          <p:cNvPicPr preferRelativeResize="0"/>
          <p:nvPr/>
        </p:nvPicPr>
        <p:blipFill>
          <a:blip r:embed="rId6">
            <a:alphaModFix/>
          </a:blip>
          <a:stretch>
            <a:fillRect/>
          </a:stretch>
        </p:blipFill>
        <p:spPr>
          <a:xfrm>
            <a:off x="4978375" y="2024363"/>
            <a:ext cx="3515100" cy="1672625"/>
          </a:xfrm>
          <a:prstGeom prst="rect">
            <a:avLst/>
          </a:prstGeom>
          <a:noFill/>
          <a:ln>
            <a:noFill/>
          </a:ln>
        </p:spPr>
      </p:pic>
      <p:sp>
        <p:nvSpPr>
          <p:cNvPr id="91" name="Google Shape;91;p17"/>
          <p:cNvSpPr/>
          <p:nvPr/>
        </p:nvSpPr>
        <p:spPr>
          <a:xfrm>
            <a:off x="5061025" y="2669675"/>
            <a:ext cx="3669600" cy="865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txBox="1"/>
          <p:nvPr/>
        </p:nvSpPr>
        <p:spPr>
          <a:xfrm>
            <a:off x="5911200" y="3690675"/>
            <a:ext cx="3000000" cy="24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
              <a:t>Foto de: </a:t>
            </a:r>
            <a:r>
              <a:rPr lang="en" sz="400" u="sng">
                <a:solidFill>
                  <a:schemeClr val="hlink"/>
                </a:solidFill>
                <a:hlinkClick r:id="rId7"/>
              </a:rPr>
              <a:t>Transcriptomic Data Analysis - CD Genomics (cd-genomics.com)</a:t>
            </a:r>
            <a:endParaRPr sz="400"/>
          </a:p>
        </p:txBody>
      </p:sp>
      <p:sp>
        <p:nvSpPr>
          <p:cNvPr id="93" name="Google Shape;93;p17"/>
          <p:cNvSpPr txBox="1"/>
          <p:nvPr/>
        </p:nvSpPr>
        <p:spPr>
          <a:xfrm>
            <a:off x="1572000" y="47036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Kenkel y Matz 2016</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Un ejemplo molecular de </a:t>
            </a:r>
            <a:r>
              <a:rPr lang="en"/>
              <a:t>Adaptación</a:t>
            </a:r>
            <a:r>
              <a:rPr lang="en"/>
              <a:t> </a:t>
            </a:r>
            <a:endParaRPr/>
          </a:p>
        </p:txBody>
      </p:sp>
      <p:sp>
        <p:nvSpPr>
          <p:cNvPr id="99" name="Google Shape;99;p18"/>
          <p:cNvSpPr txBox="1"/>
          <p:nvPr>
            <p:ph idx="1" type="body"/>
          </p:nvPr>
        </p:nvSpPr>
        <p:spPr>
          <a:xfrm flipH="1">
            <a:off x="680400" y="4648624"/>
            <a:ext cx="2463300" cy="3135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1200"/>
              </a:spcAft>
              <a:buNone/>
            </a:pPr>
            <a:r>
              <a:rPr lang="en"/>
              <a:t>Hill et al. 2019</a:t>
            </a:r>
            <a:endParaRPr/>
          </a:p>
        </p:txBody>
      </p:sp>
      <p:pic>
        <p:nvPicPr>
          <p:cNvPr id="100" name="Google Shape;100;p18"/>
          <p:cNvPicPr preferRelativeResize="0"/>
          <p:nvPr/>
        </p:nvPicPr>
        <p:blipFill rotWithShape="1">
          <a:blip r:embed="rId3">
            <a:alphaModFix/>
          </a:blip>
          <a:srcRect b="16231" l="26283" r="30840" t="19788"/>
          <a:stretch/>
        </p:blipFill>
        <p:spPr>
          <a:xfrm>
            <a:off x="311700" y="1029725"/>
            <a:ext cx="3638574" cy="3618902"/>
          </a:xfrm>
          <a:prstGeom prst="rect">
            <a:avLst/>
          </a:prstGeom>
          <a:noFill/>
          <a:ln>
            <a:noFill/>
          </a:ln>
        </p:spPr>
      </p:pic>
      <p:pic>
        <p:nvPicPr>
          <p:cNvPr id="101" name="Google Shape;101;p18"/>
          <p:cNvPicPr preferRelativeResize="0"/>
          <p:nvPr/>
        </p:nvPicPr>
        <p:blipFill>
          <a:blip r:embed="rId4">
            <a:alphaModFix/>
          </a:blip>
          <a:stretch>
            <a:fillRect/>
          </a:stretch>
        </p:blipFill>
        <p:spPr>
          <a:xfrm>
            <a:off x="4420105" y="1152463"/>
            <a:ext cx="3123752" cy="2075575"/>
          </a:xfrm>
          <a:prstGeom prst="rect">
            <a:avLst/>
          </a:prstGeom>
          <a:noFill/>
          <a:ln>
            <a:noFill/>
          </a:ln>
        </p:spPr>
      </p:pic>
      <p:sp>
        <p:nvSpPr>
          <p:cNvPr id="102" name="Google Shape;102;p18"/>
          <p:cNvSpPr txBox="1"/>
          <p:nvPr/>
        </p:nvSpPr>
        <p:spPr>
          <a:xfrm>
            <a:off x="4481975" y="336280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Un </a:t>
            </a:r>
            <a:r>
              <a:rPr lang="en" sz="1100">
                <a:solidFill>
                  <a:schemeClr val="dk1"/>
                </a:solidFill>
              </a:rPr>
              <a:t>Arenque Atlantico - </a:t>
            </a:r>
            <a:r>
              <a:rPr lang="en" sz="500">
                <a:solidFill>
                  <a:schemeClr val="dk1"/>
                </a:solidFill>
              </a:rPr>
              <a:t>Imagen de: </a:t>
            </a:r>
            <a:r>
              <a:rPr lang="en" sz="500" u="sng">
                <a:solidFill>
                  <a:schemeClr val="hlink"/>
                </a:solidFill>
                <a:hlinkClick r:id="rId5"/>
              </a:rPr>
              <a:t>Atlantic Herring Information and Picture | Sea Animals (diveadvisor.com)</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278298" y="-89100"/>
            <a:ext cx="8800800" cy="877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SzPts val="990"/>
              <a:buNone/>
            </a:pPr>
            <a:r>
              <a:rPr lang="en" sz="2020"/>
              <a:t>Ejemplo clasico de </a:t>
            </a:r>
            <a:r>
              <a:rPr lang="en" sz="2020"/>
              <a:t>adaptación</a:t>
            </a:r>
            <a:r>
              <a:rPr lang="en" sz="2020"/>
              <a:t> - ventaja </a:t>
            </a:r>
            <a:r>
              <a:rPr lang="en" sz="2020"/>
              <a:t>heterocigoto</a:t>
            </a:r>
            <a:r>
              <a:rPr lang="en" sz="2020"/>
              <a:t> y </a:t>
            </a:r>
            <a:r>
              <a:rPr lang="en" sz="2020"/>
              <a:t>adaptación</a:t>
            </a:r>
            <a:endParaRPr sz="2020"/>
          </a:p>
        </p:txBody>
      </p:sp>
      <p:pic>
        <p:nvPicPr>
          <p:cNvPr id="108" name="Google Shape;108;p19"/>
          <p:cNvPicPr preferRelativeResize="0"/>
          <p:nvPr/>
        </p:nvPicPr>
        <p:blipFill rotWithShape="1">
          <a:blip r:embed="rId3">
            <a:alphaModFix/>
          </a:blip>
          <a:srcRect b="44830" l="73060" r="4394" t="15373"/>
          <a:stretch/>
        </p:blipFill>
        <p:spPr>
          <a:xfrm>
            <a:off x="278306" y="822825"/>
            <a:ext cx="5269059" cy="3782907"/>
          </a:xfrm>
          <a:prstGeom prst="rect">
            <a:avLst/>
          </a:prstGeom>
          <a:noFill/>
          <a:ln>
            <a:noFill/>
          </a:ln>
        </p:spPr>
      </p:pic>
      <p:sp>
        <p:nvSpPr>
          <p:cNvPr id="109" name="Google Shape;109;p19"/>
          <p:cNvSpPr txBox="1"/>
          <p:nvPr/>
        </p:nvSpPr>
        <p:spPr>
          <a:xfrm>
            <a:off x="1927763" y="822825"/>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GAG</a:t>
            </a:r>
            <a:endParaRPr b="1" sz="1100"/>
          </a:p>
        </p:txBody>
      </p:sp>
      <p:sp>
        <p:nvSpPr>
          <p:cNvPr id="110" name="Google Shape;110;p19"/>
          <p:cNvSpPr txBox="1"/>
          <p:nvPr/>
        </p:nvSpPr>
        <p:spPr>
          <a:xfrm>
            <a:off x="3978075" y="822825"/>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GAG</a:t>
            </a:r>
            <a:endParaRPr b="1" sz="1100"/>
          </a:p>
        </p:txBody>
      </p:sp>
      <p:sp>
        <p:nvSpPr>
          <p:cNvPr id="111" name="Google Shape;111;p19"/>
          <p:cNvSpPr txBox="1"/>
          <p:nvPr/>
        </p:nvSpPr>
        <p:spPr>
          <a:xfrm>
            <a:off x="1927763" y="1393369"/>
            <a:ext cx="5769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CTC</a:t>
            </a:r>
            <a:endParaRPr b="1" sz="1100"/>
          </a:p>
        </p:txBody>
      </p:sp>
      <p:sp>
        <p:nvSpPr>
          <p:cNvPr id="112" name="Google Shape;112;p19"/>
          <p:cNvSpPr txBox="1"/>
          <p:nvPr/>
        </p:nvSpPr>
        <p:spPr>
          <a:xfrm>
            <a:off x="3978075" y="1393369"/>
            <a:ext cx="4542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CTC</a:t>
            </a:r>
            <a:endParaRPr b="1" sz="1100"/>
          </a:p>
        </p:txBody>
      </p:sp>
      <p:sp>
        <p:nvSpPr>
          <p:cNvPr id="113" name="Google Shape;113;p19"/>
          <p:cNvSpPr txBox="1"/>
          <p:nvPr/>
        </p:nvSpPr>
        <p:spPr>
          <a:xfrm>
            <a:off x="1927763" y="1753200"/>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38761D"/>
                </a:solidFill>
              </a:rPr>
              <a:t>GAG</a:t>
            </a:r>
            <a:endParaRPr b="1" sz="1100">
              <a:solidFill>
                <a:srgbClr val="38761D"/>
              </a:solidFill>
            </a:endParaRPr>
          </a:p>
        </p:txBody>
      </p:sp>
      <p:sp>
        <p:nvSpPr>
          <p:cNvPr id="114" name="Google Shape;114;p19"/>
          <p:cNvSpPr txBox="1"/>
          <p:nvPr/>
        </p:nvSpPr>
        <p:spPr>
          <a:xfrm>
            <a:off x="3947250" y="1693519"/>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38761D"/>
                </a:solidFill>
              </a:rPr>
              <a:t>GAG</a:t>
            </a:r>
            <a:endParaRPr b="1" sz="1100">
              <a:solidFill>
                <a:srgbClr val="38761D"/>
              </a:solidFill>
            </a:endParaRPr>
          </a:p>
        </p:txBody>
      </p:sp>
      <p:sp>
        <p:nvSpPr>
          <p:cNvPr id="115" name="Google Shape;115;p19"/>
          <p:cNvSpPr txBox="1"/>
          <p:nvPr/>
        </p:nvSpPr>
        <p:spPr>
          <a:xfrm>
            <a:off x="1927763" y="2054906"/>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6AA84F"/>
                </a:highlight>
              </a:rPr>
              <a:t>GLU</a:t>
            </a:r>
            <a:endParaRPr sz="1100">
              <a:highlight>
                <a:srgbClr val="6AA84F"/>
              </a:highlight>
            </a:endParaRPr>
          </a:p>
        </p:txBody>
      </p:sp>
      <p:sp>
        <p:nvSpPr>
          <p:cNvPr id="116" name="Google Shape;116;p19"/>
          <p:cNvSpPr txBox="1"/>
          <p:nvPr/>
        </p:nvSpPr>
        <p:spPr>
          <a:xfrm>
            <a:off x="3947250" y="2054906"/>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6AA84F"/>
                </a:highlight>
              </a:rPr>
              <a:t>GLU</a:t>
            </a:r>
            <a:endParaRPr sz="1100">
              <a:highlight>
                <a:srgbClr val="6AA84F"/>
              </a:highlight>
            </a:endParaRPr>
          </a:p>
        </p:txBody>
      </p:sp>
      <p:sp>
        <p:nvSpPr>
          <p:cNvPr id="117" name="Google Shape;117;p19"/>
          <p:cNvSpPr txBox="1"/>
          <p:nvPr/>
        </p:nvSpPr>
        <p:spPr>
          <a:xfrm>
            <a:off x="2525419" y="1464638"/>
            <a:ext cx="1340100" cy="8775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200"/>
              <a:t>ADN</a:t>
            </a:r>
            <a:endParaRPr sz="1200"/>
          </a:p>
          <a:p>
            <a:pPr indent="0" lvl="0" marL="0" rtl="0" algn="l">
              <a:spcBef>
                <a:spcPts val="0"/>
              </a:spcBef>
              <a:spcAft>
                <a:spcPts val="0"/>
              </a:spcAft>
              <a:buNone/>
            </a:pPr>
            <a:r>
              <a:rPr lang="en" sz="1200"/>
              <a:t>ARN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Proteina</a:t>
            </a:r>
            <a:endParaRPr sz="1200"/>
          </a:p>
        </p:txBody>
      </p:sp>
      <p:sp>
        <p:nvSpPr>
          <p:cNvPr id="118" name="Google Shape;118;p19"/>
          <p:cNvSpPr txBox="1"/>
          <p:nvPr/>
        </p:nvSpPr>
        <p:spPr>
          <a:xfrm>
            <a:off x="3947250" y="2341913"/>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GTG</a:t>
            </a:r>
            <a:endParaRPr b="1" sz="1100"/>
          </a:p>
        </p:txBody>
      </p:sp>
      <p:sp>
        <p:nvSpPr>
          <p:cNvPr id="119" name="Google Shape;119;p19"/>
          <p:cNvSpPr txBox="1"/>
          <p:nvPr/>
        </p:nvSpPr>
        <p:spPr>
          <a:xfrm>
            <a:off x="1958250" y="2356613"/>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GTG</a:t>
            </a:r>
            <a:endParaRPr b="1" sz="1100"/>
          </a:p>
        </p:txBody>
      </p:sp>
      <p:sp>
        <p:nvSpPr>
          <p:cNvPr id="120" name="Google Shape;120;p19"/>
          <p:cNvSpPr txBox="1"/>
          <p:nvPr/>
        </p:nvSpPr>
        <p:spPr>
          <a:xfrm>
            <a:off x="3896344" y="3015581"/>
            <a:ext cx="4542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CAC</a:t>
            </a:r>
            <a:endParaRPr b="1" sz="1100"/>
          </a:p>
        </p:txBody>
      </p:sp>
      <p:sp>
        <p:nvSpPr>
          <p:cNvPr id="121" name="Google Shape;121;p19"/>
          <p:cNvSpPr txBox="1"/>
          <p:nvPr/>
        </p:nvSpPr>
        <p:spPr>
          <a:xfrm>
            <a:off x="1958588" y="2983725"/>
            <a:ext cx="4542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CAC</a:t>
            </a:r>
            <a:endParaRPr b="1" sz="1100"/>
          </a:p>
        </p:txBody>
      </p:sp>
      <p:sp>
        <p:nvSpPr>
          <p:cNvPr id="122" name="Google Shape;122;p19"/>
          <p:cNvSpPr txBox="1"/>
          <p:nvPr/>
        </p:nvSpPr>
        <p:spPr>
          <a:xfrm>
            <a:off x="3834694" y="3238913"/>
            <a:ext cx="454200" cy="4773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674EA7"/>
                </a:solidFill>
              </a:rPr>
              <a:t>GUG</a:t>
            </a:r>
            <a:endParaRPr b="1" sz="1100">
              <a:solidFill>
                <a:srgbClr val="674EA7"/>
              </a:solidFill>
            </a:endParaRPr>
          </a:p>
        </p:txBody>
      </p:sp>
      <p:sp>
        <p:nvSpPr>
          <p:cNvPr id="123" name="Google Shape;123;p19"/>
          <p:cNvSpPr txBox="1"/>
          <p:nvPr/>
        </p:nvSpPr>
        <p:spPr>
          <a:xfrm>
            <a:off x="1958588" y="3238913"/>
            <a:ext cx="454200" cy="4773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674EA7"/>
                </a:solidFill>
              </a:rPr>
              <a:t>GUG</a:t>
            </a:r>
            <a:endParaRPr b="1" sz="1100">
              <a:solidFill>
                <a:srgbClr val="674EA7"/>
              </a:solidFill>
            </a:endParaRPr>
          </a:p>
        </p:txBody>
      </p:sp>
      <p:sp>
        <p:nvSpPr>
          <p:cNvPr id="124" name="Google Shape;124;p19"/>
          <p:cNvSpPr txBox="1"/>
          <p:nvPr/>
        </p:nvSpPr>
        <p:spPr>
          <a:xfrm>
            <a:off x="3865519" y="3437063"/>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8E7CC3"/>
                </a:highlight>
              </a:rPr>
              <a:t>VAL</a:t>
            </a:r>
            <a:endParaRPr sz="1100">
              <a:highlight>
                <a:srgbClr val="8E7CC3"/>
              </a:highlight>
            </a:endParaRPr>
          </a:p>
        </p:txBody>
      </p:sp>
      <p:sp>
        <p:nvSpPr>
          <p:cNvPr id="125" name="Google Shape;125;p19"/>
          <p:cNvSpPr txBox="1"/>
          <p:nvPr/>
        </p:nvSpPr>
        <p:spPr>
          <a:xfrm>
            <a:off x="2009494" y="3437063"/>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8E7CC3"/>
                </a:highlight>
              </a:rPr>
              <a:t>VAL</a:t>
            </a:r>
            <a:endParaRPr sz="1100">
              <a:highlight>
                <a:srgbClr val="8E7CC3"/>
              </a:highlight>
            </a:endParaRPr>
          </a:p>
        </p:txBody>
      </p:sp>
      <p:sp>
        <p:nvSpPr>
          <p:cNvPr id="126" name="Google Shape;126;p19"/>
          <p:cNvSpPr txBox="1"/>
          <p:nvPr/>
        </p:nvSpPr>
        <p:spPr>
          <a:xfrm>
            <a:off x="1927763" y="3689250"/>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GAG</a:t>
            </a:r>
            <a:endParaRPr b="1" sz="1100"/>
          </a:p>
        </p:txBody>
      </p:sp>
      <p:sp>
        <p:nvSpPr>
          <p:cNvPr id="127" name="Google Shape;127;p19"/>
          <p:cNvSpPr txBox="1"/>
          <p:nvPr/>
        </p:nvSpPr>
        <p:spPr>
          <a:xfrm>
            <a:off x="1958250" y="4214250"/>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CTC</a:t>
            </a:r>
            <a:endParaRPr b="1" sz="1100"/>
          </a:p>
        </p:txBody>
      </p:sp>
      <p:sp>
        <p:nvSpPr>
          <p:cNvPr id="128" name="Google Shape;128;p19"/>
          <p:cNvSpPr txBox="1"/>
          <p:nvPr/>
        </p:nvSpPr>
        <p:spPr>
          <a:xfrm>
            <a:off x="1896938" y="4517513"/>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6AA84F"/>
                </a:solidFill>
              </a:rPr>
              <a:t>GAG</a:t>
            </a:r>
            <a:endParaRPr b="1" sz="1100">
              <a:solidFill>
                <a:srgbClr val="6AA84F"/>
              </a:solidFill>
            </a:endParaRPr>
          </a:p>
        </p:txBody>
      </p:sp>
      <p:sp>
        <p:nvSpPr>
          <p:cNvPr id="129" name="Google Shape;129;p19"/>
          <p:cNvSpPr txBox="1"/>
          <p:nvPr/>
        </p:nvSpPr>
        <p:spPr>
          <a:xfrm>
            <a:off x="1896938" y="4819219"/>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6AA84F"/>
                </a:highlight>
              </a:rPr>
              <a:t>GLU</a:t>
            </a:r>
            <a:endParaRPr sz="1100">
              <a:highlight>
                <a:srgbClr val="6AA84F"/>
              </a:highlight>
            </a:endParaRPr>
          </a:p>
        </p:txBody>
      </p:sp>
      <p:sp>
        <p:nvSpPr>
          <p:cNvPr id="130" name="Google Shape;130;p19"/>
          <p:cNvSpPr txBox="1"/>
          <p:nvPr/>
        </p:nvSpPr>
        <p:spPr>
          <a:xfrm>
            <a:off x="3947250" y="3689250"/>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GTG</a:t>
            </a:r>
            <a:endParaRPr b="1" sz="1100"/>
          </a:p>
        </p:txBody>
      </p:sp>
      <p:sp>
        <p:nvSpPr>
          <p:cNvPr id="131" name="Google Shape;131;p19"/>
          <p:cNvSpPr txBox="1"/>
          <p:nvPr/>
        </p:nvSpPr>
        <p:spPr>
          <a:xfrm>
            <a:off x="3978075" y="4263731"/>
            <a:ext cx="4542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t>CAC</a:t>
            </a:r>
            <a:endParaRPr b="1" sz="1100"/>
          </a:p>
        </p:txBody>
      </p:sp>
      <p:sp>
        <p:nvSpPr>
          <p:cNvPr id="132" name="Google Shape;132;p19"/>
          <p:cNvSpPr txBox="1"/>
          <p:nvPr/>
        </p:nvSpPr>
        <p:spPr>
          <a:xfrm>
            <a:off x="3978075" y="4517513"/>
            <a:ext cx="454200" cy="4773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b="1" lang="en" sz="1100">
                <a:solidFill>
                  <a:srgbClr val="674EA7"/>
                </a:solidFill>
              </a:rPr>
              <a:t>GUG</a:t>
            </a:r>
            <a:endParaRPr b="1" sz="1100">
              <a:solidFill>
                <a:srgbClr val="674EA7"/>
              </a:solidFill>
            </a:endParaRPr>
          </a:p>
        </p:txBody>
      </p:sp>
      <p:sp>
        <p:nvSpPr>
          <p:cNvPr id="133" name="Google Shape;133;p19"/>
          <p:cNvSpPr txBox="1"/>
          <p:nvPr/>
        </p:nvSpPr>
        <p:spPr>
          <a:xfrm>
            <a:off x="4029713" y="4784306"/>
            <a:ext cx="5160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highlight>
                  <a:srgbClr val="8E7CC3"/>
                </a:highlight>
              </a:rPr>
              <a:t>VAL</a:t>
            </a:r>
            <a:endParaRPr sz="1100">
              <a:highlight>
                <a:srgbClr val="8E7CC3"/>
              </a:highlight>
            </a:endParaRPr>
          </a:p>
        </p:txBody>
      </p:sp>
      <p:pic>
        <p:nvPicPr>
          <p:cNvPr id="134" name="Google Shape;134;p19"/>
          <p:cNvPicPr preferRelativeResize="0"/>
          <p:nvPr/>
        </p:nvPicPr>
        <p:blipFill>
          <a:blip r:embed="rId4">
            <a:alphaModFix/>
          </a:blip>
          <a:stretch>
            <a:fillRect/>
          </a:stretch>
        </p:blipFill>
        <p:spPr>
          <a:xfrm>
            <a:off x="6568313" y="1040194"/>
            <a:ext cx="2430450" cy="2155163"/>
          </a:xfrm>
          <a:prstGeom prst="rect">
            <a:avLst/>
          </a:prstGeom>
          <a:noFill/>
          <a:ln>
            <a:noFill/>
          </a:ln>
        </p:spPr>
      </p:pic>
      <p:sp>
        <p:nvSpPr>
          <p:cNvPr id="135" name="Google Shape;135;p19"/>
          <p:cNvSpPr/>
          <p:nvPr/>
        </p:nvSpPr>
        <p:spPr>
          <a:xfrm>
            <a:off x="0" y="3689250"/>
            <a:ext cx="5731020" cy="1395198"/>
          </a:xfrm>
          <a:prstGeom prst="flowChartTerminator">
            <a:avLst/>
          </a:prstGeom>
          <a:no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6" name="Google Shape;136;p19"/>
          <p:cNvSpPr/>
          <p:nvPr/>
        </p:nvSpPr>
        <p:spPr>
          <a:xfrm rot="-2476638">
            <a:off x="5654101" y="3478154"/>
            <a:ext cx="1061840" cy="46086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7" name="Google Shape;137;p19"/>
          <p:cNvSpPr txBox="1"/>
          <p:nvPr/>
        </p:nvSpPr>
        <p:spPr>
          <a:xfrm>
            <a:off x="6648413" y="3283875"/>
            <a:ext cx="2430600" cy="15237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500"/>
              <a:t>El alele de células rojas falciformes</a:t>
            </a:r>
            <a:endParaRPr sz="1500"/>
          </a:p>
          <a:p>
            <a:pPr indent="0" lvl="0" marL="0" rtl="0" algn="l">
              <a:spcBef>
                <a:spcPts val="0"/>
              </a:spcBef>
              <a:spcAft>
                <a:spcPts val="0"/>
              </a:spcAft>
              <a:buNone/>
            </a:pPr>
            <a:r>
              <a:rPr lang="en" sz="1500"/>
              <a:t>en forma heterocigota es seleccionada</a:t>
            </a:r>
            <a:endParaRPr sz="1500"/>
          </a:p>
          <a:p>
            <a:pPr indent="0" lvl="0" marL="0" rtl="0" algn="l">
              <a:spcBef>
                <a:spcPts val="0"/>
              </a:spcBef>
              <a:spcAft>
                <a:spcPts val="0"/>
              </a:spcAft>
              <a:buNone/>
            </a:pPr>
            <a:r>
              <a:rPr lang="en" sz="1500"/>
              <a:t>en poblaciones donde hay malaria</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311700" y="315925"/>
            <a:ext cx="8520600" cy="8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Hay muchos ejemplos genomicos para estudiar la variacion genetica adaptiva</a:t>
            </a:r>
            <a:endParaRPr/>
          </a:p>
        </p:txBody>
      </p:sp>
      <p:sp>
        <p:nvSpPr>
          <p:cNvPr id="143" name="Google Shape;143;p20"/>
          <p:cNvSpPr txBox="1"/>
          <p:nvPr>
            <p:ph idx="1" type="body"/>
          </p:nvPr>
        </p:nvSpPr>
        <p:spPr>
          <a:xfrm>
            <a:off x="311700" y="1690450"/>
            <a:ext cx="8520600" cy="2878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 importante es establecer que vas estudiar o lo que es importante para saber dentro de tu sistema de estudio</a:t>
            </a:r>
            <a:endParaRPr/>
          </a:p>
          <a:p>
            <a:pPr indent="0" lvl="0" marL="0" rtl="0" algn="l">
              <a:spcBef>
                <a:spcPts val="1200"/>
              </a:spcBef>
              <a:spcAft>
                <a:spcPts val="1200"/>
              </a:spcAft>
              <a:buNone/>
            </a:pPr>
            <a:r>
              <a:rPr lang="en"/>
              <a:t>Por ejemplo, con el cambio </a:t>
            </a:r>
            <a:r>
              <a:rPr lang="en"/>
              <a:t>climático</a:t>
            </a:r>
            <a:r>
              <a:rPr lang="en"/>
              <a:t> del planeta, un investigador va querer saber la capacidad de adaptar de especies que son vulnerables a los cambios ambientales (ej. temperatura).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68330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Estudio de caso - un ejemplo de una </a:t>
            </a:r>
            <a:r>
              <a:rPr lang="en"/>
              <a:t>Radiación</a:t>
            </a:r>
            <a:r>
              <a:rPr lang="en"/>
              <a:t> </a:t>
            </a:r>
            <a:r>
              <a:rPr lang="en"/>
              <a:t>Adaptativa</a:t>
            </a:r>
            <a:r>
              <a:rPr lang="en"/>
              <a:t> - </a:t>
            </a:r>
            <a:endParaRPr/>
          </a:p>
        </p:txBody>
      </p:sp>
      <p:sp>
        <p:nvSpPr>
          <p:cNvPr id="149" name="Google Shape;149;p21"/>
          <p:cNvSpPr txBox="1"/>
          <p:nvPr>
            <p:ph idx="1" type="body"/>
          </p:nvPr>
        </p:nvSpPr>
        <p:spPr>
          <a:xfrm>
            <a:off x="306725" y="1256000"/>
            <a:ext cx="4354800" cy="3380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Los peces de </a:t>
            </a:r>
            <a:r>
              <a:rPr lang="en"/>
              <a:t>roca</a:t>
            </a:r>
            <a:r>
              <a:rPr lang="en"/>
              <a:t> (</a:t>
            </a:r>
            <a:r>
              <a:rPr i="1" lang="en"/>
              <a:t>Sebastes</a:t>
            </a:r>
            <a:r>
              <a:rPr lang="en"/>
              <a:t> spp.)</a:t>
            </a:r>
            <a:endParaRPr/>
          </a:p>
          <a:p>
            <a:pPr indent="0" lvl="0" marL="0" rtl="0" algn="l">
              <a:spcBef>
                <a:spcPts val="1200"/>
              </a:spcBef>
              <a:spcAft>
                <a:spcPts val="0"/>
              </a:spcAft>
              <a:buNone/>
            </a:pPr>
            <a:r>
              <a:rPr lang="en"/>
              <a:t>Hay </a:t>
            </a:r>
            <a:r>
              <a:rPr lang="en"/>
              <a:t>más</a:t>
            </a:r>
            <a:r>
              <a:rPr lang="en"/>
              <a:t> de cien especies de peces de roca y se encuentran a diferentes profundidades en los mares Pacifico y </a:t>
            </a:r>
            <a:r>
              <a:rPr lang="en"/>
              <a:t>Atlántico</a:t>
            </a:r>
            <a:endParaRPr/>
          </a:p>
          <a:p>
            <a:pPr indent="0" lvl="0" marL="0" rtl="0" algn="l">
              <a:spcBef>
                <a:spcPts val="1200"/>
              </a:spcBef>
              <a:spcAft>
                <a:spcPts val="0"/>
              </a:spcAft>
              <a:buNone/>
            </a:pPr>
            <a:r>
              <a:rPr lang="en"/>
              <a:t>Pares de especies</a:t>
            </a:r>
            <a:r>
              <a:rPr lang="en"/>
              <a:t> (especies hermanas) </a:t>
            </a:r>
            <a:r>
              <a:rPr lang="en"/>
              <a:t>ocurren</a:t>
            </a:r>
            <a:r>
              <a:rPr lang="en"/>
              <a:t> en dos </a:t>
            </a:r>
            <a:r>
              <a:rPr lang="en"/>
              <a:t>diferentes</a:t>
            </a:r>
            <a:r>
              <a:rPr lang="en"/>
              <a:t> profundidades dentro de las misma </a:t>
            </a:r>
            <a:r>
              <a:rPr lang="en"/>
              <a:t>población</a:t>
            </a:r>
            <a:endParaRPr/>
          </a:p>
          <a:p>
            <a:pPr indent="0" lvl="0" marL="0" rtl="0" algn="l">
              <a:spcBef>
                <a:spcPts val="1200"/>
              </a:spcBef>
              <a:spcAft>
                <a:spcPts val="1200"/>
              </a:spcAft>
              <a:buNone/>
            </a:pPr>
            <a:r>
              <a:rPr lang="en"/>
              <a:t>La idea es que </a:t>
            </a:r>
            <a:r>
              <a:rPr lang="en"/>
              <a:t>las</a:t>
            </a:r>
            <a:r>
              <a:rPr lang="en"/>
              <a:t> especies que </a:t>
            </a:r>
            <a:r>
              <a:rPr lang="en"/>
              <a:t>pertenecen</a:t>
            </a:r>
            <a:r>
              <a:rPr lang="en"/>
              <a:t> a un par de especies </a:t>
            </a:r>
            <a:r>
              <a:rPr lang="en"/>
              <a:t>de peces</a:t>
            </a:r>
            <a:r>
              <a:rPr lang="en"/>
              <a:t> </a:t>
            </a:r>
            <a:r>
              <a:rPr lang="en"/>
              <a:t>rocas se adaptan</a:t>
            </a:r>
            <a:r>
              <a:rPr lang="en"/>
              <a:t> a la </a:t>
            </a:r>
            <a:r>
              <a:rPr lang="en"/>
              <a:t>profundidad</a:t>
            </a:r>
            <a:r>
              <a:rPr lang="en"/>
              <a:t> en donde se encuentran. Y esa </a:t>
            </a:r>
            <a:r>
              <a:rPr lang="en"/>
              <a:t>adaptación</a:t>
            </a:r>
            <a:r>
              <a:rPr lang="en"/>
              <a:t> local es un mecanismo de </a:t>
            </a:r>
            <a:r>
              <a:rPr lang="en"/>
              <a:t>especiación</a:t>
            </a:r>
            <a:r>
              <a:rPr lang="en"/>
              <a:t> en este </a:t>
            </a:r>
            <a:r>
              <a:rPr lang="en"/>
              <a:t>género</a:t>
            </a:r>
            <a:r>
              <a:rPr lang="en"/>
              <a:t> de peces. </a:t>
            </a:r>
            <a:endParaRPr/>
          </a:p>
        </p:txBody>
      </p:sp>
      <p:pic>
        <p:nvPicPr>
          <p:cNvPr id="150" name="Google Shape;150;p21"/>
          <p:cNvPicPr preferRelativeResize="0"/>
          <p:nvPr/>
        </p:nvPicPr>
        <p:blipFill rotWithShape="1">
          <a:blip r:embed="rId3">
            <a:alphaModFix/>
          </a:blip>
          <a:srcRect b="26892" l="0" r="47712" t="3348"/>
          <a:stretch/>
        </p:blipFill>
        <p:spPr>
          <a:xfrm>
            <a:off x="4867925" y="1256000"/>
            <a:ext cx="3980051" cy="2986850"/>
          </a:xfrm>
          <a:prstGeom prst="rect">
            <a:avLst/>
          </a:prstGeom>
          <a:noFill/>
          <a:ln>
            <a:noFill/>
          </a:ln>
        </p:spPr>
      </p:pic>
      <p:sp>
        <p:nvSpPr>
          <p:cNvPr id="151" name="Google Shape;151;p21"/>
          <p:cNvSpPr txBox="1"/>
          <p:nvPr/>
        </p:nvSpPr>
        <p:spPr>
          <a:xfrm>
            <a:off x="5997900" y="4242850"/>
            <a:ext cx="3146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latin typeface="Open Sans"/>
                <a:ea typeface="Open Sans"/>
                <a:cs typeface="Open Sans"/>
                <a:sym typeface="Open Sans"/>
              </a:rPr>
              <a:t>Imagenes de peces de  Butler et al. 2012, Hyde y Vetter 2007.</a:t>
            </a:r>
            <a:endParaRPr sz="600">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105550" y="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Metodos </a:t>
            </a:r>
            <a:endParaRPr/>
          </a:p>
        </p:txBody>
      </p:sp>
      <p:sp>
        <p:nvSpPr>
          <p:cNvPr id="157" name="Google Shape;157;p22"/>
          <p:cNvSpPr txBox="1"/>
          <p:nvPr>
            <p:ph idx="1" type="body"/>
          </p:nvPr>
        </p:nvSpPr>
        <p:spPr>
          <a:xfrm>
            <a:off x="3463375" y="637800"/>
            <a:ext cx="4358700" cy="4331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Fastqs de las 4 especies de Sebastes </a:t>
            </a:r>
            <a:endParaRPr/>
          </a:p>
          <a:p>
            <a:pPr indent="0" lvl="0" marL="0" rtl="0" algn="l">
              <a:spcBef>
                <a:spcPts val="1200"/>
              </a:spcBef>
              <a:spcAft>
                <a:spcPts val="0"/>
              </a:spcAft>
              <a:buNone/>
            </a:pPr>
            <a:r>
              <a:rPr lang="en"/>
              <a:t>Filtrar para obtener buenas </a:t>
            </a:r>
            <a:r>
              <a:rPr lang="en"/>
              <a:t>secuencias</a:t>
            </a:r>
            <a:r>
              <a:rPr lang="en"/>
              <a:t> con trimmomatic</a:t>
            </a:r>
            <a:endParaRPr/>
          </a:p>
          <a:p>
            <a:pPr indent="0" lvl="0" marL="0" rtl="0" algn="l">
              <a:spcBef>
                <a:spcPts val="1200"/>
              </a:spcBef>
              <a:spcAft>
                <a:spcPts val="0"/>
              </a:spcAft>
              <a:buNone/>
            </a:pPr>
            <a:r>
              <a:rPr lang="en"/>
              <a:t>Usar BCF tools para obtener genomas en donde la </a:t>
            </a:r>
            <a:r>
              <a:rPr lang="en"/>
              <a:t>variación</a:t>
            </a:r>
            <a:r>
              <a:rPr lang="en"/>
              <a:t> de los alelos </a:t>
            </a:r>
            <a:r>
              <a:rPr lang="en"/>
              <a:t>esté</a:t>
            </a:r>
            <a:r>
              <a:rPr lang="en"/>
              <a:t> visualizada. En este estudio filtramos los VCF files para obtener exomas.  </a:t>
            </a:r>
            <a:endParaRPr/>
          </a:p>
          <a:p>
            <a:pPr indent="0" lvl="0" marL="0" rtl="0" algn="l">
              <a:spcBef>
                <a:spcPts val="1200"/>
              </a:spcBef>
              <a:spcAft>
                <a:spcPts val="0"/>
              </a:spcAft>
              <a:buNone/>
            </a:pPr>
            <a:r>
              <a:rPr lang="en"/>
              <a:t>Usar gff2fasta para convertir los VCF filos de cada genoma en formato donde cada gen (todos los coding sequence de cada exoma) y el fasta abajo de cada nombre de gen. </a:t>
            </a:r>
            <a:endParaRPr/>
          </a:p>
          <a:p>
            <a:pPr indent="0" lvl="0" marL="0" rtl="0" algn="l">
              <a:spcBef>
                <a:spcPts val="1200"/>
              </a:spcBef>
              <a:spcAft>
                <a:spcPts val="1200"/>
              </a:spcAft>
              <a:buNone/>
            </a:pPr>
            <a:r>
              <a:t/>
            </a:r>
            <a:endParaRPr/>
          </a:p>
        </p:txBody>
      </p:sp>
      <p:pic>
        <p:nvPicPr>
          <p:cNvPr id="158" name="Google Shape;158;p22"/>
          <p:cNvPicPr preferRelativeResize="0"/>
          <p:nvPr/>
        </p:nvPicPr>
        <p:blipFill rotWithShape="1">
          <a:blip r:embed="rId3">
            <a:alphaModFix/>
          </a:blip>
          <a:srcRect b="24046" l="0" r="57951" t="0"/>
          <a:stretch/>
        </p:blipFill>
        <p:spPr>
          <a:xfrm>
            <a:off x="763925" y="523750"/>
            <a:ext cx="1895451" cy="44457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